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9" r:id="rId6"/>
    <p:sldId id="261" r:id="rId7"/>
    <p:sldId id="262" r:id="rId8"/>
    <p:sldId id="265" r:id="rId9"/>
    <p:sldId id="278" r:id="rId10"/>
    <p:sldId id="266" r:id="rId11"/>
    <p:sldId id="280" r:id="rId12"/>
    <p:sldId id="277" r:id="rId13"/>
    <p:sldId id="270" r:id="rId14"/>
    <p:sldId id="276" r:id="rId15"/>
  </p:sldIdLst>
  <p:sldSz cx="9601200" cy="7315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FF0000"/>
    </p:penClr>
  </p:showPr>
  <p:clrMru>
    <a:srgbClr val="006600"/>
    <a:srgbClr val="FFFF66"/>
    <a:srgbClr val="000000"/>
    <a:srgbClr val="66FF33"/>
    <a:srgbClr val="CC9900"/>
    <a:srgbClr val="FFFF00"/>
    <a:srgbClr val="FF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46" autoAdjust="0"/>
  </p:normalViewPr>
  <p:slideViewPr>
    <p:cSldViewPr>
      <p:cViewPr varScale="1">
        <p:scale>
          <a:sx n="38" d="100"/>
          <a:sy n="38" d="100"/>
        </p:scale>
        <p:origin x="-1344" y="-114"/>
      </p:cViewPr>
      <p:guideLst>
        <p:guide orient="horz" pos="2304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7925" y="685800"/>
            <a:ext cx="45021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57603D-FB4F-44A5-BA45-E18C7002A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2271713"/>
            <a:ext cx="8159750" cy="1568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9863" y="4144963"/>
            <a:ext cx="6721475" cy="1870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6A79-0342-48D3-A607-A51538573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5AD49-2BAB-4038-B728-522201DF2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1188" y="293688"/>
            <a:ext cx="2160587" cy="6240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5" y="293688"/>
            <a:ext cx="6329363" cy="6240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4C10A-E756-428C-B5EA-D4576B38D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3688"/>
            <a:ext cx="864235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79425" y="1706563"/>
            <a:ext cx="4244975" cy="4827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06563"/>
            <a:ext cx="4244975" cy="4827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6EC8E-9D57-4091-B3B0-AF8C2D61E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3688"/>
            <a:ext cx="864235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9425" y="1706563"/>
            <a:ext cx="4244975" cy="4827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706563"/>
            <a:ext cx="4244975" cy="233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4195763"/>
            <a:ext cx="4244975" cy="2338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283BA-7874-419C-ACFA-0CB6BAFA7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829DD-6F93-4F7E-BD2C-C9AB6BBD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700588"/>
            <a:ext cx="8161338" cy="1452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3100388"/>
            <a:ext cx="8161338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98A87-C67D-45E8-A684-148321621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9425" y="1706563"/>
            <a:ext cx="4244975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06563"/>
            <a:ext cx="4244975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0DC9F-74EF-4C1C-BD7A-9D9D75996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636713"/>
            <a:ext cx="4243388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319338"/>
            <a:ext cx="4243388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36713"/>
            <a:ext cx="4244975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19338"/>
            <a:ext cx="4244975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52697-685D-42A9-9550-83F722D16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65114-0C78-4470-8927-23CCFC915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CA655-97BB-41C4-9E55-77E8DBB58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0513"/>
            <a:ext cx="3159125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90513"/>
            <a:ext cx="5367337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530350"/>
            <a:ext cx="3159125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8A7C9-5010-494C-846F-EAD9A2E25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5121275"/>
            <a:ext cx="5761037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654050"/>
            <a:ext cx="5761037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724525"/>
            <a:ext cx="5761037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8A629-8571-463C-A863-0E7122568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9425" y="293688"/>
            <a:ext cx="86423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706563"/>
            <a:ext cx="8642350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9425" y="6661150"/>
            <a:ext cx="22415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9775" y="6661150"/>
            <a:ext cx="30416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0225" y="6661150"/>
            <a:ext cx="22415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A60A0F87-D20E-44B3-A6C9-494E0BC7A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2pPr>
      <a:lvl3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3pPr>
      <a:lvl4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4pPr>
      <a:lvl5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5pPr>
      <a:lvl6pPr marL="4572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6pPr>
      <a:lvl7pPr marL="9144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7pPr>
      <a:lvl8pPr marL="13716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8pPr>
      <a:lvl9pPr marL="18288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9pPr>
    </p:titleStyle>
    <p:bodyStyle>
      <a:lvl1pPr marL="361950" indent="-361950" algn="l" defTabSz="966788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85813" indent="-3032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08088" indent="-241300" algn="l" defTabSz="966788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92275" indent="-242888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74875" indent="-241300" algn="l" defTabSz="96678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320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892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464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0036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2763838"/>
            <a:ext cx="6721475" cy="1868487"/>
          </a:xfrm>
        </p:spPr>
        <p:txBody>
          <a:bodyPr/>
          <a:lstStyle/>
          <a:p>
            <a:pPr eaLnBrk="1" hangingPunct="1"/>
            <a:r>
              <a:rPr lang="en-US" sz="5700" b="1" smtClean="0">
                <a:solidFill>
                  <a:srgbClr val="FFFF00"/>
                </a:solidFill>
              </a:rPr>
              <a:t>MÔN TOÁN</a:t>
            </a:r>
          </a:p>
          <a:p>
            <a:pPr eaLnBrk="1" hangingPunct="1"/>
            <a:r>
              <a:rPr lang="en-US" sz="5700" b="1" smtClean="0">
                <a:solidFill>
                  <a:srgbClr val="FFFF00"/>
                </a:solidFill>
              </a:rPr>
              <a:t>LỚP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161925"/>
            <a:ext cx="8642350" cy="1219200"/>
          </a:xfrm>
        </p:spPr>
        <p:txBody>
          <a:bodyPr/>
          <a:lstStyle/>
          <a:p>
            <a:pPr eaLnBrk="1" hangingPunct="1"/>
            <a:r>
              <a:rPr lang="en-US" sz="3000" smtClean="0">
                <a:solidFill>
                  <a:srgbClr val="FF0000"/>
                </a:solidFill>
              </a:rPr>
              <a:t>HĐ3: Rèn kĩ năng đọc viết các số đo thể tích và chuyển đổi đơn vị đo</a:t>
            </a:r>
            <a:r>
              <a:rPr lang="en-US" sz="3000" smtClean="0"/>
              <a:t>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425" y="1300163"/>
            <a:ext cx="8161338" cy="4827587"/>
          </a:xfrm>
        </p:spPr>
        <p:txBody>
          <a:bodyPr/>
          <a:lstStyle/>
          <a:p>
            <a:pPr eaLnBrk="1" hangingPunct="1"/>
            <a:r>
              <a:rPr lang="en-US" sz="3000" smtClean="0">
                <a:solidFill>
                  <a:srgbClr val="000000"/>
                </a:solidFill>
              </a:rPr>
              <a:t>Bài tập1: </a:t>
            </a:r>
            <a:r>
              <a:rPr lang="en-US" sz="3000" smtClean="0">
                <a:solidFill>
                  <a:schemeClr val="hlink"/>
                </a:solidFill>
              </a:rPr>
              <a:t>(Thảo luận nhóm 2).</a:t>
            </a:r>
          </a:p>
          <a:p>
            <a:pPr eaLnBrk="1" hangingPunct="1"/>
            <a:r>
              <a:rPr lang="en-US" smtClean="0">
                <a:solidFill>
                  <a:srgbClr val="66FF33"/>
                </a:solidFill>
              </a:rPr>
              <a:t>a) Đọc các số sau:</a:t>
            </a:r>
            <a:r>
              <a:rPr lang="en-US" sz="3000" smtClean="0">
                <a:solidFill>
                  <a:srgbClr val="66FF33"/>
                </a:solidFill>
              </a:rPr>
              <a:t> </a:t>
            </a:r>
          </a:p>
          <a:p>
            <a:pPr eaLnBrk="1" hangingPunct="1"/>
            <a:r>
              <a:rPr lang="en-US" sz="2500" smtClean="0">
                <a:solidFill>
                  <a:srgbClr val="000000"/>
                </a:solidFill>
              </a:rPr>
              <a:t>15m</a:t>
            </a:r>
            <a:r>
              <a:rPr lang="en-US" sz="2500" baseline="30000" smtClean="0">
                <a:solidFill>
                  <a:srgbClr val="000000"/>
                </a:solidFill>
              </a:rPr>
              <a:t>3</a:t>
            </a:r>
            <a:r>
              <a:rPr lang="en-US" sz="2500" smtClean="0">
                <a:solidFill>
                  <a:srgbClr val="000000"/>
                </a:solidFill>
              </a:rPr>
              <a:t>;   205m</a:t>
            </a:r>
            <a:r>
              <a:rPr lang="en-US" sz="2500" baseline="30000" smtClean="0">
                <a:solidFill>
                  <a:srgbClr val="000000"/>
                </a:solidFill>
              </a:rPr>
              <a:t>3 </a:t>
            </a:r>
            <a:r>
              <a:rPr lang="en-US" sz="3000" baseline="30000" smtClean="0">
                <a:solidFill>
                  <a:srgbClr val="000000"/>
                </a:solidFill>
              </a:rPr>
              <a:t>;</a:t>
            </a:r>
            <a:r>
              <a:rPr lang="en-US" sz="2500" baseline="30000" smtClean="0">
                <a:solidFill>
                  <a:srgbClr val="000000"/>
                </a:solidFill>
              </a:rPr>
              <a:t>  </a:t>
            </a:r>
            <a:r>
              <a:rPr lang="en-US" sz="2500" smtClean="0">
                <a:solidFill>
                  <a:srgbClr val="000000"/>
                </a:solidFill>
              </a:rPr>
              <a:t>0,911m</a:t>
            </a:r>
            <a:r>
              <a:rPr lang="en-US" sz="2500" baseline="30000" smtClean="0">
                <a:solidFill>
                  <a:srgbClr val="000000"/>
                </a:solidFill>
              </a:rPr>
              <a:t>3;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8001000" y="5364163"/>
            <a:ext cx="12795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43018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4960938" y="2193925"/>
          <a:ext cx="1039812" cy="887413"/>
        </p:xfrm>
        <a:graphic>
          <a:graphicData uri="http://schemas.openxmlformats.org/presentationml/2006/ole">
            <p:oleObj spid="_x0000_s3074" name="Equation" r:id="rId3" imgW="482391" imgH="393529" progId="Equation.3">
              <p:embed/>
            </p:oleObj>
          </a:graphicData>
        </a:graphic>
      </p:graphicFrame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400050" y="3902075"/>
            <a:ext cx="8961438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>
              <a:spcBef>
                <a:spcPct val="50000"/>
              </a:spcBef>
            </a:pPr>
            <a:endParaRPr lang="en-US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479425" y="3413125"/>
            <a:ext cx="832167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/>
            <a:r>
              <a:rPr lang="en-US" sz="3000">
                <a:solidFill>
                  <a:srgbClr val="66FF33"/>
                </a:solidFill>
              </a:rPr>
              <a:t>b) Viết các số sau:</a:t>
            </a:r>
          </a:p>
          <a:p>
            <a:pPr defTabSz="966788"/>
            <a:r>
              <a:rPr lang="en-US">
                <a:solidFill>
                  <a:srgbClr val="000000"/>
                </a:solidFill>
              </a:rPr>
              <a:t>- </a:t>
            </a:r>
            <a:r>
              <a:rPr lang="en-US" sz="3000">
                <a:solidFill>
                  <a:srgbClr val="000000"/>
                </a:solidFill>
              </a:rPr>
              <a:t>Bảy nghìn hai trăm mét khối.</a:t>
            </a:r>
          </a:p>
          <a:p>
            <a:pPr defTabSz="966788"/>
            <a:r>
              <a:rPr lang="en-US" sz="3000">
                <a:solidFill>
                  <a:srgbClr val="000000"/>
                </a:solidFill>
              </a:rPr>
              <a:t>- Một phần tám mét khối </a:t>
            </a:r>
          </a:p>
          <a:p>
            <a:pPr defTabSz="966788"/>
            <a:r>
              <a:rPr lang="en-US" sz="3000">
                <a:solidFill>
                  <a:srgbClr val="000000"/>
                </a:solidFill>
              </a:rPr>
              <a:t>- Bốn trăm mét khối </a:t>
            </a:r>
          </a:p>
          <a:p>
            <a:pPr defTabSz="966788"/>
            <a:r>
              <a:rPr lang="en-US" sz="3000">
                <a:solidFill>
                  <a:srgbClr val="000000"/>
                </a:solidFill>
              </a:rPr>
              <a:t>- Không phẩy không năm mét khối.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3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3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3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3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200" smtClean="0"/>
              <a:t>Bài 2</a:t>
            </a:r>
            <a:r>
              <a:rPr lang="en-US" smtClean="0"/>
              <a:t> </a:t>
            </a:r>
            <a:r>
              <a:rPr lang="en-US" sz="3000" smtClean="0"/>
              <a:t>(Thảo luận nhóm 4)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2520950" y="3914775"/>
          <a:ext cx="158750" cy="409575"/>
        </p:xfrm>
        <a:graphic>
          <a:graphicData uri="http://schemas.openxmlformats.org/presentationml/2006/ole">
            <p:oleObj spid="_x0000_s4098" name="Equation" r:id="rId3" imgW="152334" imgH="393529" progId="Equation.3">
              <p:embed/>
            </p:oleObj>
          </a:graphicData>
        </a:graphic>
      </p:graphicFrame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320675" y="1697038"/>
            <a:ext cx="8720138" cy="348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marL="361950" indent="-361950" defTabSz="966788">
              <a:spcBef>
                <a:spcPct val="50000"/>
              </a:spcBef>
            </a:pPr>
            <a:r>
              <a:rPr lang="en-US" sz="3400"/>
              <a:t>Viết các số đo có tên đơn vị là cm</a:t>
            </a:r>
            <a:r>
              <a:rPr lang="en-US" sz="3400" baseline="30000"/>
              <a:t>3</a:t>
            </a:r>
            <a:r>
              <a:rPr lang="en-US" sz="3400"/>
              <a:t> ;</a:t>
            </a:r>
            <a:r>
              <a:rPr lang="en-US" sz="3400" baseline="30000"/>
              <a:t> </a:t>
            </a:r>
            <a:r>
              <a:rPr lang="en-US" sz="3400"/>
              <a:t>dm</a:t>
            </a:r>
            <a:r>
              <a:rPr lang="en-US" sz="3400" baseline="30000"/>
              <a:t>3</a:t>
            </a:r>
          </a:p>
          <a:p>
            <a:pPr marL="361950" indent="-361950" defTabSz="966788">
              <a:spcBef>
                <a:spcPct val="50000"/>
              </a:spcBef>
              <a:buFontTx/>
              <a:buAutoNum type="alphaLcParenR"/>
            </a:pPr>
            <a:r>
              <a:rPr lang="en-US" sz="3000"/>
              <a:t> 1cm</a:t>
            </a:r>
            <a:r>
              <a:rPr lang="en-US" sz="3000" baseline="30000"/>
              <a:t>3     </a:t>
            </a:r>
            <a:r>
              <a:rPr lang="en-US" sz="3000"/>
              <a:t> = ……..dm</a:t>
            </a:r>
            <a:r>
              <a:rPr lang="en-US" sz="3000" baseline="30000"/>
              <a:t>3</a:t>
            </a:r>
            <a:r>
              <a:rPr lang="en-US" sz="3400" baseline="30000"/>
              <a:t>	</a:t>
            </a:r>
            <a:r>
              <a:rPr lang="en-US" sz="3400"/>
              <a:t>   </a:t>
            </a:r>
            <a:r>
              <a:rPr lang="en-US" sz="3000"/>
              <a:t>5,216m</a:t>
            </a:r>
            <a:r>
              <a:rPr lang="en-US" sz="3000" baseline="30000"/>
              <a:t>3</a:t>
            </a:r>
            <a:r>
              <a:rPr lang="en-US" sz="3000"/>
              <a:t> =………..dm</a:t>
            </a:r>
            <a:r>
              <a:rPr lang="en-US" sz="3000" baseline="30000"/>
              <a:t>3</a:t>
            </a:r>
            <a:endParaRPr lang="en-US" sz="3000"/>
          </a:p>
          <a:p>
            <a:pPr marL="361950" indent="-361950" defTabSz="966788">
              <a:spcBef>
                <a:spcPct val="50000"/>
              </a:spcBef>
            </a:pPr>
            <a:r>
              <a:rPr lang="en-US" sz="3000" baseline="30000"/>
              <a:t>    </a:t>
            </a:r>
            <a:r>
              <a:rPr lang="en-US" sz="3000"/>
              <a:t> 13,8 m</a:t>
            </a:r>
            <a:r>
              <a:rPr lang="en-US" sz="3000" baseline="30000"/>
              <a:t>3</a:t>
            </a:r>
            <a:r>
              <a:rPr lang="en-US" sz="3000"/>
              <a:t> =   ……dm</a:t>
            </a:r>
            <a:r>
              <a:rPr lang="en-US" sz="3000" baseline="30000"/>
              <a:t>3</a:t>
            </a:r>
            <a:r>
              <a:rPr lang="en-US" sz="3000"/>
              <a:t>    0,22m</a:t>
            </a:r>
            <a:r>
              <a:rPr lang="en-US" sz="3000" baseline="30000"/>
              <a:t>3</a:t>
            </a:r>
            <a:r>
              <a:rPr lang="en-US" sz="3000"/>
              <a:t>    = ……….dm</a:t>
            </a:r>
            <a:r>
              <a:rPr lang="en-US" sz="3000" baseline="30000"/>
              <a:t>3</a:t>
            </a:r>
            <a:r>
              <a:rPr lang="en-US" sz="3000"/>
              <a:t> </a:t>
            </a:r>
          </a:p>
          <a:p>
            <a:pPr marL="361950" indent="-361950" defTabSz="966788">
              <a:spcBef>
                <a:spcPct val="50000"/>
              </a:spcBef>
            </a:pPr>
            <a:r>
              <a:rPr lang="en-US" sz="3000"/>
              <a:t>b) 1dm</a:t>
            </a:r>
            <a:r>
              <a:rPr lang="en-US" sz="3000" baseline="30000"/>
              <a:t>3</a:t>
            </a:r>
            <a:r>
              <a:rPr lang="en-US" sz="3000"/>
              <a:t>    =……..cm</a:t>
            </a:r>
            <a:r>
              <a:rPr lang="en-US" sz="3000" baseline="30000"/>
              <a:t> 3</a:t>
            </a:r>
            <a:r>
              <a:rPr lang="en-US" sz="3000"/>
              <a:t>     1,969dm</a:t>
            </a:r>
            <a:r>
              <a:rPr lang="en-US" sz="3000" baseline="30000"/>
              <a:t>3 </a:t>
            </a:r>
            <a:r>
              <a:rPr lang="en-US" sz="3000"/>
              <a:t>= ……….cm</a:t>
            </a:r>
            <a:r>
              <a:rPr lang="en-US" sz="3000" baseline="30000"/>
              <a:t>3</a:t>
            </a:r>
            <a:r>
              <a:rPr lang="en-US" sz="3000"/>
              <a:t> </a:t>
            </a:r>
          </a:p>
          <a:p>
            <a:pPr marL="361950" indent="-361950" defTabSz="966788">
              <a:spcBef>
                <a:spcPct val="50000"/>
              </a:spcBef>
            </a:pPr>
            <a:r>
              <a:rPr lang="en-US" sz="3000"/>
              <a:t>          m</a:t>
            </a:r>
            <a:r>
              <a:rPr lang="en-US" sz="3000" baseline="30000"/>
              <a:t>3</a:t>
            </a:r>
            <a:r>
              <a:rPr lang="en-US" sz="3000"/>
              <a:t>  = ………cm</a:t>
            </a:r>
            <a:r>
              <a:rPr lang="en-US" sz="3000" baseline="30000"/>
              <a:t>3</a:t>
            </a:r>
            <a:r>
              <a:rPr lang="en-US" sz="3000"/>
              <a:t>     1,54m</a:t>
            </a:r>
            <a:r>
              <a:rPr lang="en-US" sz="3000" baseline="30000"/>
              <a:t>3</a:t>
            </a:r>
            <a:r>
              <a:rPr lang="en-US" sz="3000"/>
              <a:t>   = …………cm</a:t>
            </a:r>
            <a:r>
              <a:rPr lang="en-US" sz="3000" baseline="30000"/>
              <a:t>3       </a:t>
            </a:r>
            <a:endParaRPr lang="en-US" sz="3400"/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2479675" y="2519363"/>
            <a:ext cx="12001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500" b="1">
                <a:solidFill>
                  <a:srgbClr val="FF3300"/>
                </a:solidFill>
              </a:rPr>
              <a:t>0,001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6546850" y="2533650"/>
            <a:ext cx="10414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500" b="1">
                <a:solidFill>
                  <a:srgbClr val="FF3300"/>
                </a:solidFill>
              </a:rPr>
              <a:t>5216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2400300" y="3251200"/>
            <a:ext cx="12001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500" b="1">
                <a:solidFill>
                  <a:srgbClr val="FF3300"/>
                </a:solidFill>
              </a:rPr>
              <a:t>13800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6640513" y="3251200"/>
            <a:ext cx="8001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500" b="1">
                <a:solidFill>
                  <a:srgbClr val="FF3300"/>
                </a:solidFill>
              </a:rPr>
              <a:t>220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400300" y="3916363"/>
            <a:ext cx="9604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500" b="1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6600825" y="3929063"/>
            <a:ext cx="9604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500" b="1">
                <a:solidFill>
                  <a:srgbClr val="FF3300"/>
                </a:solidFill>
              </a:rPr>
              <a:t>1969</a:t>
            </a:r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2346325" y="4608513"/>
            <a:ext cx="1262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>
            <a:spAutoFit/>
          </a:bodyPr>
          <a:lstStyle/>
          <a:p>
            <a:pPr defTabSz="966788"/>
            <a:r>
              <a:rPr lang="en-US" sz="2500" b="1">
                <a:solidFill>
                  <a:srgbClr val="FF3300"/>
                </a:solidFill>
              </a:rPr>
              <a:t>250000</a:t>
            </a: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6461125" y="4624388"/>
            <a:ext cx="16192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500" b="1">
                <a:solidFill>
                  <a:srgbClr val="FF3300"/>
                </a:solidFill>
              </a:rPr>
              <a:t>19540000</a:t>
            </a:r>
          </a:p>
        </p:txBody>
      </p:sp>
      <p:graphicFrame>
        <p:nvGraphicFramePr>
          <p:cNvPr id="4099" name="Object 18"/>
          <p:cNvGraphicFramePr>
            <a:graphicFrameLocks noChangeAspect="1"/>
          </p:cNvGraphicFramePr>
          <p:nvPr>
            <p:ph sz="half" idx="2"/>
          </p:nvPr>
        </p:nvGraphicFramePr>
        <p:xfrm>
          <a:off x="879475" y="4368800"/>
          <a:ext cx="431800" cy="1116013"/>
        </p:xfrm>
        <a:graphic>
          <a:graphicData uri="http://schemas.openxmlformats.org/presentationml/2006/ole">
            <p:oleObj spid="_x0000_s4099" name="Equation" r:id="rId4" imgW="152334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4" grpId="0"/>
      <p:bldP spid="72715" grpId="0"/>
      <p:bldP spid="72716" grpId="0"/>
      <p:bldP spid="72717" grpId="0"/>
      <p:bldP spid="72718" grpId="0"/>
      <p:bldP spid="72719" grpId="0"/>
      <p:bldP spid="72720" grpId="0"/>
      <p:bldP spid="727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293688"/>
            <a:ext cx="8642350" cy="1819275"/>
          </a:xfrm>
        </p:spPr>
        <p:txBody>
          <a:bodyPr/>
          <a:lstStyle/>
          <a:p>
            <a:pPr eaLnBrk="1" hangingPunct="1"/>
            <a:r>
              <a:rPr lang="en-US" sz="3400" b="1" smtClean="0">
                <a:solidFill>
                  <a:srgbClr val="000000"/>
                </a:solidFill>
              </a:rPr>
              <a:t>Bài3: Một hình hộp chữ nhật bằng bìa có </a:t>
            </a:r>
            <a:r>
              <a:rPr lang="en-US" sz="3400" b="1" smtClean="0">
                <a:solidFill>
                  <a:srgbClr val="FF0000"/>
                </a:solidFill>
              </a:rPr>
              <a:t>a = 5dm</a:t>
            </a:r>
            <a:r>
              <a:rPr lang="en-US" sz="3400" b="1" smtClean="0">
                <a:solidFill>
                  <a:srgbClr val="000000"/>
                </a:solidFill>
              </a:rPr>
              <a:t>; </a:t>
            </a:r>
            <a:r>
              <a:rPr lang="en-US" sz="3400" b="1" smtClean="0">
                <a:solidFill>
                  <a:srgbClr val="FF0000"/>
                </a:solidFill>
              </a:rPr>
              <a:t>b = 3dm</a:t>
            </a:r>
            <a:r>
              <a:rPr lang="en-US" sz="3400" b="1" smtClean="0">
                <a:solidFill>
                  <a:srgbClr val="000000"/>
                </a:solidFill>
              </a:rPr>
              <a:t>; </a:t>
            </a:r>
            <a:r>
              <a:rPr lang="en-US" sz="3400" b="1" smtClean="0">
                <a:solidFill>
                  <a:srgbClr val="FF0000"/>
                </a:solidFill>
              </a:rPr>
              <a:t>c = 2dm</a:t>
            </a:r>
            <a:r>
              <a:rPr lang="en-US" sz="3400" b="1" smtClean="0">
                <a:solidFill>
                  <a:srgbClr val="000000"/>
                </a:solidFill>
              </a:rPr>
              <a:t>. Hỏi có thể xếp được bao nhiêu </a:t>
            </a:r>
            <a:r>
              <a:rPr lang="en-US" sz="3400" b="1" smtClean="0">
                <a:solidFill>
                  <a:srgbClr val="FF0000"/>
                </a:solidFill>
              </a:rPr>
              <a:t>hình lập</a:t>
            </a:r>
            <a:r>
              <a:rPr lang="en-US" sz="3400" b="1" smtClean="0">
                <a:solidFill>
                  <a:srgbClr val="000000"/>
                </a:solidFill>
              </a:rPr>
              <a:t> </a:t>
            </a:r>
            <a:r>
              <a:rPr lang="en-US" sz="3400" b="1" smtClean="0">
                <a:solidFill>
                  <a:srgbClr val="FF0000"/>
                </a:solidFill>
              </a:rPr>
              <a:t>phương</a:t>
            </a:r>
            <a:r>
              <a:rPr lang="en-US" sz="3400" b="1" smtClean="0">
                <a:solidFill>
                  <a:srgbClr val="000000"/>
                </a:solidFill>
              </a:rPr>
              <a:t> </a:t>
            </a:r>
            <a:r>
              <a:rPr lang="en-US" sz="3400" b="1" smtClean="0">
                <a:solidFill>
                  <a:srgbClr val="FF0000"/>
                </a:solidFill>
              </a:rPr>
              <a:t>1dm</a:t>
            </a:r>
            <a:r>
              <a:rPr lang="en-US" sz="3400" b="1" baseline="30000" smtClean="0">
                <a:solidFill>
                  <a:srgbClr val="FF0000"/>
                </a:solidFill>
              </a:rPr>
              <a:t>3</a:t>
            </a:r>
            <a:r>
              <a:rPr lang="en-US" sz="3400" b="1" smtClean="0">
                <a:solidFill>
                  <a:srgbClr val="000000"/>
                </a:solidFill>
              </a:rPr>
              <a:t> để đầy cái hộp đó?</a:t>
            </a:r>
            <a:br>
              <a:rPr lang="en-US" sz="3400" b="1" smtClean="0">
                <a:solidFill>
                  <a:srgbClr val="000000"/>
                </a:solidFill>
              </a:rPr>
            </a:br>
            <a:endParaRPr lang="en-US" sz="3400" b="1" smtClean="0">
              <a:solidFill>
                <a:srgbClr val="00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2438400"/>
            <a:ext cx="8642350" cy="39338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800100" y="4632325"/>
            <a:ext cx="2079625" cy="1138238"/>
            <a:chOff x="576" y="3120"/>
            <a:chExt cx="1248" cy="672"/>
          </a:xfrm>
        </p:grpSpPr>
        <p:sp>
          <p:nvSpPr>
            <p:cNvPr id="13354" name="Line 5"/>
            <p:cNvSpPr>
              <a:spLocks noChangeShapeType="1"/>
            </p:cNvSpPr>
            <p:nvPr/>
          </p:nvSpPr>
          <p:spPr bwMode="auto">
            <a:xfrm>
              <a:off x="864" y="3504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Line 6"/>
            <p:cNvSpPr>
              <a:spLocks noChangeShapeType="1"/>
            </p:cNvSpPr>
            <p:nvPr/>
          </p:nvSpPr>
          <p:spPr bwMode="auto">
            <a:xfrm>
              <a:off x="864" y="3120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Line 7"/>
            <p:cNvSpPr>
              <a:spLocks noChangeShapeType="1"/>
            </p:cNvSpPr>
            <p:nvPr/>
          </p:nvSpPr>
          <p:spPr bwMode="auto">
            <a:xfrm flipH="1">
              <a:off x="576" y="3504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57" name="Group 8"/>
            <p:cNvGrpSpPr>
              <a:grpSpLocks/>
            </p:cNvGrpSpPr>
            <p:nvPr/>
          </p:nvGrpSpPr>
          <p:grpSpPr bwMode="auto">
            <a:xfrm>
              <a:off x="576" y="3120"/>
              <a:ext cx="1248" cy="672"/>
              <a:chOff x="576" y="3120"/>
              <a:chExt cx="1248" cy="672"/>
            </a:xfrm>
          </p:grpSpPr>
          <p:sp>
            <p:nvSpPr>
              <p:cNvPr id="13358" name="Rectangle 9"/>
              <p:cNvSpPr>
                <a:spLocks noChangeArrowheads="1"/>
              </p:cNvSpPr>
              <p:nvPr/>
            </p:nvSpPr>
            <p:spPr bwMode="auto">
              <a:xfrm>
                <a:off x="576" y="3408"/>
                <a:ext cx="960" cy="384"/>
              </a:xfrm>
              <a:prstGeom prst="rect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9" name="Line 10"/>
              <p:cNvSpPr>
                <a:spLocks noChangeShapeType="1"/>
              </p:cNvSpPr>
              <p:nvPr/>
            </p:nvSpPr>
            <p:spPr bwMode="auto">
              <a:xfrm flipV="1">
                <a:off x="1536" y="3120"/>
                <a:ext cx="288" cy="28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0" name="Line 11"/>
              <p:cNvSpPr>
                <a:spLocks noChangeShapeType="1"/>
              </p:cNvSpPr>
              <p:nvPr/>
            </p:nvSpPr>
            <p:spPr bwMode="auto">
              <a:xfrm>
                <a:off x="1824" y="3120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1" name="Line 12"/>
              <p:cNvSpPr>
                <a:spLocks noChangeShapeType="1"/>
              </p:cNvSpPr>
              <p:nvPr/>
            </p:nvSpPr>
            <p:spPr bwMode="auto">
              <a:xfrm flipH="1">
                <a:off x="1536" y="3504"/>
                <a:ext cx="288" cy="28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2" name="Line 13"/>
              <p:cNvSpPr>
                <a:spLocks noChangeShapeType="1"/>
              </p:cNvSpPr>
              <p:nvPr/>
            </p:nvSpPr>
            <p:spPr bwMode="auto">
              <a:xfrm>
                <a:off x="864" y="312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3" name="Line 14"/>
              <p:cNvSpPr>
                <a:spLocks noChangeShapeType="1"/>
              </p:cNvSpPr>
              <p:nvPr/>
            </p:nvSpPr>
            <p:spPr bwMode="auto">
              <a:xfrm flipH="1">
                <a:off x="576" y="3120"/>
                <a:ext cx="288" cy="28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4800600" y="5527675"/>
            <a:ext cx="320675" cy="3238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5360988" y="4470400"/>
            <a:ext cx="319087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auto">
          <a:xfrm>
            <a:off x="4800600" y="6015038"/>
            <a:ext cx="320675" cy="3254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>
            <a:off x="5440363" y="3819525"/>
            <a:ext cx="320675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35" name="Rectangle 19"/>
          <p:cNvSpPr>
            <a:spLocks noChangeArrowheads="1"/>
          </p:cNvSpPr>
          <p:nvPr/>
        </p:nvSpPr>
        <p:spPr bwMode="auto">
          <a:xfrm>
            <a:off x="5280025" y="5527675"/>
            <a:ext cx="320675" cy="3238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5840413" y="4470400"/>
            <a:ext cx="320675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5280025" y="6015038"/>
            <a:ext cx="320675" cy="3254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5921375" y="3819525"/>
            <a:ext cx="319088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5761038" y="5527675"/>
            <a:ext cx="319087" cy="3238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6480175" y="3819525"/>
            <a:ext cx="320675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1" name="Rectangle 25"/>
          <p:cNvSpPr>
            <a:spLocks noChangeArrowheads="1"/>
          </p:cNvSpPr>
          <p:nvPr/>
        </p:nvSpPr>
        <p:spPr bwMode="auto">
          <a:xfrm>
            <a:off x="5761038" y="6015038"/>
            <a:ext cx="319087" cy="3254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2" name="Rectangle 26"/>
          <p:cNvSpPr>
            <a:spLocks noChangeArrowheads="1"/>
          </p:cNvSpPr>
          <p:nvPr/>
        </p:nvSpPr>
        <p:spPr bwMode="auto">
          <a:xfrm>
            <a:off x="6321425" y="4470400"/>
            <a:ext cx="319088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3" name="Rectangle 27"/>
          <p:cNvSpPr>
            <a:spLocks noChangeArrowheads="1"/>
          </p:cNvSpPr>
          <p:nvPr/>
        </p:nvSpPr>
        <p:spPr bwMode="auto">
          <a:xfrm>
            <a:off x="6240463" y="5527675"/>
            <a:ext cx="320675" cy="3238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4" name="Rectangle 28"/>
          <p:cNvSpPr>
            <a:spLocks noChangeArrowheads="1"/>
          </p:cNvSpPr>
          <p:nvPr/>
        </p:nvSpPr>
        <p:spPr bwMode="auto">
          <a:xfrm>
            <a:off x="6961188" y="3819525"/>
            <a:ext cx="319087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5" name="Rectangle 29"/>
          <p:cNvSpPr>
            <a:spLocks noChangeArrowheads="1"/>
          </p:cNvSpPr>
          <p:nvPr/>
        </p:nvSpPr>
        <p:spPr bwMode="auto">
          <a:xfrm>
            <a:off x="6240463" y="6015038"/>
            <a:ext cx="320675" cy="3254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6800850" y="4470400"/>
            <a:ext cx="320675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6721475" y="5527675"/>
            <a:ext cx="319088" cy="3238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7440613" y="3819525"/>
            <a:ext cx="320675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6721475" y="6015038"/>
            <a:ext cx="319088" cy="3254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0" name="Rectangle 34"/>
          <p:cNvSpPr>
            <a:spLocks noChangeArrowheads="1"/>
          </p:cNvSpPr>
          <p:nvPr/>
        </p:nvSpPr>
        <p:spPr bwMode="auto">
          <a:xfrm>
            <a:off x="7200900" y="4470400"/>
            <a:ext cx="320675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1" name="Rectangle 35"/>
          <p:cNvSpPr>
            <a:spLocks noChangeArrowheads="1"/>
          </p:cNvSpPr>
          <p:nvPr/>
        </p:nvSpPr>
        <p:spPr bwMode="auto">
          <a:xfrm>
            <a:off x="7200900" y="5527675"/>
            <a:ext cx="320675" cy="3238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2" name="Rectangle 36"/>
          <p:cNvSpPr>
            <a:spLocks noChangeArrowheads="1"/>
          </p:cNvSpPr>
          <p:nvPr/>
        </p:nvSpPr>
        <p:spPr bwMode="auto">
          <a:xfrm>
            <a:off x="7921625" y="3819525"/>
            <a:ext cx="319088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3" name="Rectangle 37"/>
          <p:cNvSpPr>
            <a:spLocks noChangeArrowheads="1"/>
          </p:cNvSpPr>
          <p:nvPr/>
        </p:nvSpPr>
        <p:spPr bwMode="auto">
          <a:xfrm>
            <a:off x="7280275" y="6015038"/>
            <a:ext cx="320675" cy="3254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4" name="Rectangle 38"/>
          <p:cNvSpPr>
            <a:spLocks noChangeArrowheads="1"/>
          </p:cNvSpPr>
          <p:nvPr/>
        </p:nvSpPr>
        <p:spPr bwMode="auto">
          <a:xfrm>
            <a:off x="7680325" y="4470400"/>
            <a:ext cx="320675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5" name="Rectangle 39"/>
          <p:cNvSpPr>
            <a:spLocks noChangeArrowheads="1"/>
          </p:cNvSpPr>
          <p:nvPr/>
        </p:nvSpPr>
        <p:spPr bwMode="auto">
          <a:xfrm>
            <a:off x="7680325" y="5527675"/>
            <a:ext cx="320675" cy="3238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6" name="Rectangle 40"/>
          <p:cNvSpPr>
            <a:spLocks noChangeArrowheads="1"/>
          </p:cNvSpPr>
          <p:nvPr/>
        </p:nvSpPr>
        <p:spPr bwMode="auto">
          <a:xfrm>
            <a:off x="8401050" y="3819525"/>
            <a:ext cx="320675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7" name="Rectangle 41"/>
          <p:cNvSpPr>
            <a:spLocks noChangeArrowheads="1"/>
          </p:cNvSpPr>
          <p:nvPr/>
        </p:nvSpPr>
        <p:spPr bwMode="auto">
          <a:xfrm>
            <a:off x="7761288" y="6015038"/>
            <a:ext cx="319087" cy="3254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8" name="Rectangle 42"/>
          <p:cNvSpPr>
            <a:spLocks noChangeArrowheads="1"/>
          </p:cNvSpPr>
          <p:nvPr/>
        </p:nvSpPr>
        <p:spPr bwMode="auto">
          <a:xfrm>
            <a:off x="8161338" y="4470400"/>
            <a:ext cx="319087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59" name="Rectangle 43"/>
          <p:cNvSpPr>
            <a:spLocks noChangeArrowheads="1"/>
          </p:cNvSpPr>
          <p:nvPr/>
        </p:nvSpPr>
        <p:spPr bwMode="auto">
          <a:xfrm>
            <a:off x="8240713" y="6015038"/>
            <a:ext cx="320675" cy="3254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0460" name="Rectangle 44"/>
          <p:cNvSpPr>
            <a:spLocks noChangeArrowheads="1"/>
          </p:cNvSpPr>
          <p:nvPr/>
        </p:nvSpPr>
        <p:spPr bwMode="auto">
          <a:xfrm>
            <a:off x="8640763" y="4470400"/>
            <a:ext cx="320675" cy="325438"/>
          </a:xfrm>
          <a:prstGeom prst="rect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3347" name="Line 45"/>
          <p:cNvSpPr>
            <a:spLocks noChangeShapeType="1"/>
          </p:cNvSpPr>
          <p:nvPr/>
        </p:nvSpPr>
        <p:spPr bwMode="auto">
          <a:xfrm>
            <a:off x="800100" y="5121275"/>
            <a:ext cx="1600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8" name="Line 46"/>
          <p:cNvSpPr>
            <a:spLocks noChangeShapeType="1"/>
          </p:cNvSpPr>
          <p:nvPr/>
        </p:nvSpPr>
        <p:spPr bwMode="auto">
          <a:xfrm flipH="1">
            <a:off x="2400300" y="4632325"/>
            <a:ext cx="479425" cy="4889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9" name="Line 47"/>
          <p:cNvSpPr>
            <a:spLocks noChangeShapeType="1"/>
          </p:cNvSpPr>
          <p:nvPr/>
        </p:nvSpPr>
        <p:spPr bwMode="auto">
          <a:xfrm flipV="1">
            <a:off x="2400300" y="5121275"/>
            <a:ext cx="0" cy="6492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0" name="Line 48"/>
          <p:cNvSpPr>
            <a:spLocks noChangeShapeType="1"/>
          </p:cNvSpPr>
          <p:nvPr/>
        </p:nvSpPr>
        <p:spPr bwMode="auto">
          <a:xfrm flipV="1">
            <a:off x="800100" y="5121275"/>
            <a:ext cx="0" cy="649288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1" name="Text Box 49"/>
          <p:cNvSpPr txBox="1">
            <a:spLocks noChangeArrowheads="1"/>
          </p:cNvSpPr>
          <p:nvPr/>
        </p:nvSpPr>
        <p:spPr bwMode="auto">
          <a:xfrm>
            <a:off x="1219200" y="571500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/>
              <a:t>5dm</a:t>
            </a:r>
          </a:p>
        </p:txBody>
      </p:sp>
      <p:sp>
        <p:nvSpPr>
          <p:cNvPr id="13352" name="Text Box 50"/>
          <p:cNvSpPr txBox="1">
            <a:spLocks noChangeArrowheads="1"/>
          </p:cNvSpPr>
          <p:nvPr/>
        </p:nvSpPr>
        <p:spPr bwMode="auto">
          <a:xfrm>
            <a:off x="2590800" y="54102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/>
              <a:t>3dm</a:t>
            </a:r>
          </a:p>
        </p:txBody>
      </p:sp>
      <p:sp>
        <p:nvSpPr>
          <p:cNvPr id="13353" name="Text Box 51"/>
          <p:cNvSpPr txBox="1">
            <a:spLocks noChangeArrowheads="1"/>
          </p:cNvSpPr>
          <p:nvPr/>
        </p:nvSpPr>
        <p:spPr bwMode="auto">
          <a:xfrm>
            <a:off x="2857500" y="461010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/>
              <a:t>2dm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3987E-6 L -0.38333 -0.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1656E-6 L -0.40834 0.0888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47549E-8 L -0.31666 -0.1221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4394E-6 L -0.35 0.17761 " pathEditMode="relative" ptsTypes="AA">
                                      <p:cBhvr>
                                        <p:cTn id="18" dur="20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3987E-6 L -0.3 -0.055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1656E-6 L -0.50834 0.1110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47549E-8 L -0.41666 -0.0999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4394E-6 L -0.45 0.1998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3987E-6 L -0.4 -0.0333 " pathEditMode="relative" ptsTypes="AA">
                                      <p:cBhvr>
                                        <p:cTn id="38" dur="2000" fill="hold"/>
                                        <p:tgtEl>
                                          <p:spTgt spid="60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4394E-6 L -0.44166 0.1998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04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47549E-8 L -0.51666 -0.0777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1656E-6 L -0.54167 0.1332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3987E-6 L -0.5 -0.011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4394E-6 L -0.54166 0.22201 " pathEditMode="relative" ptsTypes="AA">
                                      <p:cBhvr>
                                        <p:cTn id="58" dur="20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47549E-8 L -0.43333 -0.07771 " pathEditMode="relative" ptsTypes="AA">
                                      <p:cBhvr>
                                        <p:cTn id="62" dur="2000" fill="hold"/>
                                        <p:tgtEl>
                                          <p:spTgt spid="604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1656E-6 L -0.59167 0.0444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604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3987E-6 L -0.55 -0.099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4394E-6 L -0.59166 0.1332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47549E-8 L -0.48333 -0.16651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11656E-6 L -0.5 0.04441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3987E-6 L -0.65 -0.077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4394E-6 L -0.69166 0.15541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604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6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47549E-8 L -0.59167 -0.14431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0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" y="-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11656E-6 L -0.6 0.06661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0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3987E-6 L -0.56666 -0.0777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04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4394E-6 L -0.79166 0.17761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6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47549E-8 L -0.69167 -0.12211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6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11656E-6 L -0.7 0.08881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47549E-8 L -0.675 -0.1221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11656E-6 L -0.68333 0.08881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60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1" grpId="0" animBg="1"/>
      <p:bldP spid="60432" grpId="0" animBg="1"/>
      <p:bldP spid="60433" grpId="0" animBg="1"/>
      <p:bldP spid="60434" grpId="0" animBg="1"/>
      <p:bldP spid="60435" grpId="0" animBg="1"/>
      <p:bldP spid="60436" grpId="0" animBg="1"/>
      <p:bldP spid="60437" grpId="0" animBg="1"/>
      <p:bldP spid="60438" grpId="0" animBg="1"/>
      <p:bldP spid="60439" grpId="0" animBg="1"/>
      <p:bldP spid="60440" grpId="0" animBg="1"/>
      <p:bldP spid="60441" grpId="0" animBg="1"/>
      <p:bldP spid="60442" grpId="0" animBg="1"/>
      <p:bldP spid="60443" grpId="0" animBg="1"/>
      <p:bldP spid="60444" grpId="0" animBg="1"/>
      <p:bldP spid="60445" grpId="0" animBg="1"/>
      <p:bldP spid="60446" grpId="0" animBg="1"/>
      <p:bldP spid="60447" grpId="0" animBg="1"/>
      <p:bldP spid="60448" grpId="0" animBg="1"/>
      <p:bldP spid="60449" grpId="0" animBg="1"/>
      <p:bldP spid="60450" grpId="0" animBg="1"/>
      <p:bldP spid="60451" grpId="0" animBg="1"/>
      <p:bldP spid="60452" grpId="0" animBg="1"/>
      <p:bldP spid="60453" grpId="0" animBg="1"/>
      <p:bldP spid="60454" grpId="0" animBg="1"/>
      <p:bldP spid="60455" grpId="0" animBg="1"/>
      <p:bldP spid="60456" grpId="0" animBg="1"/>
      <p:bldP spid="60457" grpId="0" animBg="1"/>
      <p:bldP spid="60458" grpId="0" animBg="1"/>
      <p:bldP spid="60459" grpId="0" animBg="1"/>
      <p:bldP spid="604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4475"/>
            <a:ext cx="9121775" cy="65833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3800" b="1" u="sng" smtClean="0">
                <a:solidFill>
                  <a:srgbClr val="FFFF00"/>
                </a:solidFill>
              </a:rPr>
              <a:t>Giải:</a:t>
            </a:r>
          </a:p>
          <a:p>
            <a:pPr eaLnBrk="1" hangingPunct="1">
              <a:lnSpc>
                <a:spcPct val="90000"/>
              </a:lnSpc>
            </a:pPr>
            <a:r>
              <a:rPr lang="en-US" sz="3800" b="1" smtClean="0">
                <a:solidFill>
                  <a:srgbClr val="FFFF00"/>
                </a:solidFill>
              </a:rPr>
              <a:t>Chia chiều dài, chiều rộng chiều cao của hình hộp chữ nhật thành các phần bằng nhau dài 1dm thì ta được</a:t>
            </a:r>
            <a:r>
              <a:rPr lang="en-US" sz="3800" b="1" smtClean="0"/>
              <a:t> </a:t>
            </a:r>
            <a:r>
              <a:rPr lang="en-US" sz="3800" b="1" smtClean="0">
                <a:solidFill>
                  <a:srgbClr val="000000"/>
                </a:solidFill>
              </a:rPr>
              <a:t>5 phần, 3phần, 2phần.</a:t>
            </a:r>
          </a:p>
          <a:p>
            <a:pPr eaLnBrk="1" hangingPunct="1">
              <a:lnSpc>
                <a:spcPct val="90000"/>
              </a:lnSpc>
            </a:pPr>
            <a:r>
              <a:rPr lang="en-US" sz="3800" b="1" smtClean="0">
                <a:solidFill>
                  <a:srgbClr val="FFFF00"/>
                </a:solidFill>
              </a:rPr>
              <a:t>Ta có sau khi xếp</a:t>
            </a:r>
            <a:r>
              <a:rPr lang="en-US" sz="3800" b="1" smtClean="0">
                <a:solidFill>
                  <a:srgbClr val="FF0000"/>
                </a:solidFill>
              </a:rPr>
              <a:t> </a:t>
            </a:r>
            <a:r>
              <a:rPr lang="en-US" sz="3800" b="1" smtClean="0">
                <a:solidFill>
                  <a:srgbClr val="000000"/>
                </a:solidFill>
              </a:rPr>
              <a:t>2 lớp</a:t>
            </a:r>
            <a:r>
              <a:rPr lang="en-US" sz="3800" b="1" smtClean="0">
                <a:solidFill>
                  <a:srgbClr val="FF0000"/>
                </a:solidFill>
              </a:rPr>
              <a:t> </a:t>
            </a:r>
            <a:r>
              <a:rPr lang="en-US" sz="3800" b="1" smtClean="0">
                <a:solidFill>
                  <a:srgbClr val="FFFF00"/>
                </a:solidFill>
              </a:rPr>
              <a:t>hình lập</a:t>
            </a:r>
            <a:r>
              <a:rPr lang="en-US" sz="3800" b="1" smtClean="0">
                <a:solidFill>
                  <a:srgbClr val="FF0000"/>
                </a:solidFill>
              </a:rPr>
              <a:t> </a:t>
            </a:r>
            <a:r>
              <a:rPr lang="en-US" sz="3800" b="1" smtClean="0">
                <a:solidFill>
                  <a:srgbClr val="FFFF00"/>
                </a:solidFill>
              </a:rPr>
              <a:t>phương</a:t>
            </a:r>
            <a:r>
              <a:rPr lang="en-US" sz="3800" b="1" smtClean="0">
                <a:solidFill>
                  <a:srgbClr val="FF0000"/>
                </a:solidFill>
              </a:rPr>
              <a:t> </a:t>
            </a:r>
            <a:r>
              <a:rPr lang="en-US" sz="3800" b="1" smtClean="0">
                <a:solidFill>
                  <a:srgbClr val="000000"/>
                </a:solidFill>
              </a:rPr>
              <a:t>1dm</a:t>
            </a:r>
            <a:r>
              <a:rPr lang="en-US" sz="3800" b="1" baseline="30000" smtClean="0">
                <a:solidFill>
                  <a:srgbClr val="000000"/>
                </a:solidFill>
              </a:rPr>
              <a:t>3</a:t>
            </a:r>
            <a:r>
              <a:rPr lang="en-US" sz="3800" b="1" smtClean="0">
                <a:solidFill>
                  <a:srgbClr val="000000"/>
                </a:solidFill>
              </a:rPr>
              <a:t> </a:t>
            </a:r>
            <a:r>
              <a:rPr lang="en-US" sz="3800" b="1" smtClean="0">
                <a:solidFill>
                  <a:srgbClr val="FFFF00"/>
                </a:solidFill>
              </a:rPr>
              <a:t>thì đầy hộp.</a:t>
            </a:r>
          </a:p>
          <a:p>
            <a:pPr eaLnBrk="1" hangingPunct="1">
              <a:lnSpc>
                <a:spcPct val="90000"/>
              </a:lnSpc>
            </a:pPr>
            <a:r>
              <a:rPr lang="en-US" sz="3800" b="1" smtClean="0">
                <a:solidFill>
                  <a:srgbClr val="FFFF00"/>
                </a:solidFill>
              </a:rPr>
              <a:t>Vậy số hình lập phương cần để xếp đầy hộp là:</a:t>
            </a:r>
            <a:r>
              <a:rPr lang="en-US" sz="3800" b="1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3800" b="1" smtClean="0">
                <a:solidFill>
                  <a:srgbClr val="000000"/>
                </a:solidFill>
              </a:rPr>
              <a:t>15 x 2 = 30 (hình lập phương 1dm</a:t>
            </a:r>
            <a:r>
              <a:rPr lang="en-US" sz="3800" b="1" baseline="30000" smtClean="0">
                <a:solidFill>
                  <a:srgbClr val="000000"/>
                </a:solidFill>
              </a:rPr>
              <a:t>3</a:t>
            </a:r>
            <a:r>
              <a:rPr lang="en-US" sz="3800" b="1" smtClean="0">
                <a:solidFill>
                  <a:srgbClr val="000000"/>
                </a:solidFill>
              </a:rPr>
              <a:t>).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3800" b="1" u="sng" smtClean="0">
                <a:solidFill>
                  <a:srgbClr val="FFFF00"/>
                </a:solidFill>
              </a:rPr>
              <a:t>ĐS: 30 hình</a:t>
            </a:r>
            <a:r>
              <a:rPr lang="en-US" sz="3800" b="1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Dặn dò: - Chuẩn bị bài sau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882063" cy="4827588"/>
          </a:xfrm>
        </p:spPr>
        <p:txBody>
          <a:bodyPr/>
          <a:lstStyle/>
          <a:p>
            <a:pPr marL="1047750" lvl="1" indent="-565150" eaLnBrk="1" hangingPunct="1">
              <a:buFontTx/>
              <a:buNone/>
            </a:pPr>
            <a:r>
              <a:rPr lang="en-US" sz="3800" smtClean="0">
                <a:solidFill>
                  <a:srgbClr val="FF9900"/>
                </a:solidFill>
              </a:rPr>
              <a:t>                   </a:t>
            </a:r>
            <a:r>
              <a:rPr lang="en-US" sz="3800" b="1" u="sng" smtClean="0">
                <a:solidFill>
                  <a:srgbClr val="FF9900"/>
                </a:solidFill>
              </a:rPr>
              <a:t>TOÁN:</a:t>
            </a:r>
          </a:p>
          <a:p>
            <a:pPr marL="644525" indent="-644525" eaLnBrk="1" hangingPunct="1"/>
            <a:endParaRPr lang="en-US" sz="1300" b="1" smtClean="0">
              <a:solidFill>
                <a:srgbClr val="FF9900"/>
              </a:solidFill>
            </a:endParaRPr>
          </a:p>
          <a:p>
            <a:pPr marL="644525" indent="-644525" eaLnBrk="1" hangingPunct="1">
              <a:buFontTx/>
              <a:buNone/>
            </a:pPr>
            <a:r>
              <a:rPr lang="en-US" sz="3000" b="1" smtClean="0">
                <a:solidFill>
                  <a:schemeClr val="folHlink"/>
                </a:solidFill>
              </a:rPr>
              <a:t>KIỂM TRA BÀI CŨ</a:t>
            </a:r>
            <a:r>
              <a:rPr lang="en-US" b="1" smtClean="0">
                <a:solidFill>
                  <a:schemeClr val="folHlink"/>
                </a:solidFill>
              </a:rPr>
              <a:t>:</a:t>
            </a:r>
          </a:p>
          <a:p>
            <a:pPr marL="644525" indent="-644525" eaLnBrk="1" hangingPunct="1">
              <a:buFontTx/>
              <a:buAutoNum type="arabicPeriod"/>
            </a:pPr>
            <a:r>
              <a:rPr lang="en-US" b="1" smtClean="0">
                <a:solidFill>
                  <a:srgbClr val="000000"/>
                </a:solidFill>
              </a:rPr>
              <a:t>Điền số thích hợp vào chỗ chấm:</a:t>
            </a:r>
          </a:p>
          <a:p>
            <a:pPr marL="644525" indent="-644525" eaLnBrk="1" hangingPunct="1">
              <a:buFontTx/>
              <a:buNone/>
            </a:pPr>
            <a:r>
              <a:rPr lang="en-US" sz="3000" smtClean="0">
                <a:solidFill>
                  <a:schemeClr val="tx2"/>
                </a:solidFill>
              </a:rPr>
              <a:t>a) 1dm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  <a:r>
              <a:rPr lang="en-US" sz="3000" smtClean="0">
                <a:solidFill>
                  <a:schemeClr val="tx2"/>
                </a:solidFill>
              </a:rPr>
              <a:t>      = ……cm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  <a:r>
              <a:rPr lang="en-US" sz="3000" smtClean="0">
                <a:solidFill>
                  <a:schemeClr val="tx2"/>
                </a:solidFill>
              </a:rPr>
              <a:t>;	     25dm</a:t>
            </a:r>
            <a:r>
              <a:rPr lang="en-US" sz="3000" baseline="30000" smtClean="0">
                <a:solidFill>
                  <a:schemeClr val="tx2"/>
                </a:solidFill>
              </a:rPr>
              <a:t>3           </a:t>
            </a:r>
            <a:r>
              <a:rPr lang="en-US" sz="3000" smtClean="0">
                <a:solidFill>
                  <a:schemeClr val="tx2"/>
                </a:solidFill>
              </a:rPr>
              <a:t>=……..cm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</a:p>
          <a:p>
            <a:pPr marL="644525" indent="-644525" eaLnBrk="1" hangingPunct="1">
              <a:buFontTx/>
              <a:buNone/>
            </a:pPr>
            <a:r>
              <a:rPr lang="en-US" sz="3000" smtClean="0">
                <a:solidFill>
                  <a:schemeClr val="tx2"/>
                </a:solidFill>
              </a:rPr>
              <a:t>    8,5 dm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  <a:r>
              <a:rPr lang="en-US" sz="3000" smtClean="0">
                <a:solidFill>
                  <a:schemeClr val="tx2"/>
                </a:solidFill>
              </a:rPr>
              <a:t>  =……..cm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  <a:r>
              <a:rPr lang="en-US" sz="3000" smtClean="0">
                <a:solidFill>
                  <a:schemeClr val="tx2"/>
                </a:solidFill>
              </a:rPr>
              <a:t>;      3,5dm</a:t>
            </a:r>
            <a:r>
              <a:rPr lang="en-US" sz="3000" baseline="30000" smtClean="0">
                <a:solidFill>
                  <a:schemeClr val="tx2"/>
                </a:solidFill>
              </a:rPr>
              <a:t>3      </a:t>
            </a:r>
            <a:r>
              <a:rPr lang="en-US" sz="3000" smtClean="0">
                <a:solidFill>
                  <a:schemeClr val="tx2"/>
                </a:solidFill>
              </a:rPr>
              <a:t> =……..cm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</a:p>
          <a:p>
            <a:pPr marL="644525" indent="-644525" eaLnBrk="1" hangingPunct="1">
              <a:buFontTx/>
              <a:buNone/>
            </a:pPr>
            <a:r>
              <a:rPr lang="en-US" sz="3000" smtClean="0">
                <a:solidFill>
                  <a:schemeClr val="tx2"/>
                </a:solidFill>
              </a:rPr>
              <a:t>b) 5000m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  <a:r>
              <a:rPr lang="en-US" sz="3000" smtClean="0">
                <a:solidFill>
                  <a:schemeClr val="tx2"/>
                </a:solidFill>
              </a:rPr>
              <a:t>  =………..dm</a:t>
            </a:r>
            <a:r>
              <a:rPr lang="en-US" sz="3000" baseline="30000" smtClean="0">
                <a:solidFill>
                  <a:schemeClr val="tx2"/>
                </a:solidFill>
              </a:rPr>
              <a:t>3   </a:t>
            </a:r>
            <a:r>
              <a:rPr lang="en-US" sz="3000" smtClean="0">
                <a:solidFill>
                  <a:schemeClr val="tx2"/>
                </a:solidFill>
              </a:rPr>
              <a:t>20000cm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  <a:r>
              <a:rPr lang="en-US" sz="3000" smtClean="0">
                <a:solidFill>
                  <a:schemeClr val="tx2"/>
                </a:solidFill>
              </a:rPr>
              <a:t> =……dm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</a:p>
          <a:p>
            <a:pPr marL="644525" indent="-644525" eaLnBrk="1" hangingPunct="1">
              <a:buFontTx/>
              <a:buNone/>
            </a:pPr>
            <a:r>
              <a:rPr lang="en-US" sz="3000" smtClean="0">
                <a:solidFill>
                  <a:schemeClr val="tx2"/>
                </a:solidFill>
              </a:rPr>
              <a:t>    8600cm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  <a:r>
              <a:rPr lang="en-US" sz="3000" smtClean="0">
                <a:solidFill>
                  <a:schemeClr val="tx2"/>
                </a:solidFill>
              </a:rPr>
              <a:t>=……dm</a:t>
            </a:r>
            <a:r>
              <a:rPr lang="en-US" sz="3000" baseline="30000" smtClean="0">
                <a:solidFill>
                  <a:schemeClr val="tx2"/>
                </a:solidFill>
              </a:rPr>
              <a:t>3	       </a:t>
            </a:r>
            <a:r>
              <a:rPr lang="en-US" sz="3000" smtClean="0">
                <a:solidFill>
                  <a:schemeClr val="tx2"/>
                </a:solidFill>
              </a:rPr>
              <a:t>12000cm</a:t>
            </a:r>
            <a:r>
              <a:rPr lang="en-US" sz="3000" baseline="30000" smtClean="0">
                <a:solidFill>
                  <a:schemeClr val="tx2"/>
                </a:solidFill>
              </a:rPr>
              <a:t>3 </a:t>
            </a:r>
            <a:r>
              <a:rPr lang="en-US" sz="3000" smtClean="0">
                <a:solidFill>
                  <a:schemeClr val="tx2"/>
                </a:solidFill>
              </a:rPr>
              <a:t> =…….dm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  <a:r>
              <a:rPr lang="en-US" sz="3000" smtClean="0">
                <a:solidFill>
                  <a:schemeClr val="tx2"/>
                </a:solidFill>
              </a:rPr>
              <a:t>	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600200" y="1463675"/>
          <a:ext cx="6400800" cy="4333875"/>
        </p:xfrm>
        <a:graphic>
          <a:graphicData uri="http://schemas.openxmlformats.org/presentationml/2006/ole">
            <p:oleObj spid="_x0000_s1026" name="Equation" r:id="rId3" imgW="114151" imgH="215619" progId="Equation.3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2333625" y="914400"/>
          <a:ext cx="6400800" cy="4335463"/>
        </p:xfrm>
        <a:graphic>
          <a:graphicData uri="http://schemas.openxmlformats.org/presentationml/2006/ole">
            <p:oleObj spid="_x0000_s1027" name="Equation" r:id="rId4" imgW="114151" imgH="215619" progId="Equation.3">
              <p:embed/>
            </p:oleObj>
          </a:graphicData>
        </a:graphic>
      </p:graphicFrame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0" y="-192088"/>
            <a:ext cx="184150" cy="3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0" y="3257550"/>
            <a:ext cx="18415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1" name="Rectangle 14"/>
          <p:cNvSpPr>
            <a:spLocks noChangeArrowheads="1"/>
          </p:cNvSpPr>
          <p:nvPr/>
        </p:nvSpPr>
        <p:spPr bwMode="auto">
          <a:xfrm>
            <a:off x="0" y="3257550"/>
            <a:ext cx="18415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765425" y="3276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7054850" y="3276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25000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2806700" y="37973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8500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7077075" y="3810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3500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2733675" y="4359275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5000000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7315200" y="43561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20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2895600" y="4892675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8,6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7261225" y="492125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9" grpId="0"/>
      <p:bldP spid="4120" grpId="0"/>
      <p:bldP spid="4121" grpId="0"/>
      <p:bldP spid="4122" grpId="0"/>
      <p:bldP spid="4123" grpId="0"/>
      <p:bldP spid="4124" grpId="0"/>
      <p:bldP spid="4125" grpId="0"/>
      <p:bldP spid="41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   </a:t>
            </a:r>
            <a:r>
              <a:rPr lang="en-US" sz="3800" b="1" u="sng" smtClean="0">
                <a:solidFill>
                  <a:srgbClr val="FF9900"/>
                </a:solidFill>
              </a:rPr>
              <a:t>TOÁN:</a:t>
            </a:r>
          </a:p>
          <a:p>
            <a:pPr algn="ctr" eaLnBrk="1" hangingPunct="1"/>
            <a:r>
              <a:rPr lang="en-US" b="1" smtClean="0">
                <a:solidFill>
                  <a:schemeClr val="folHlink"/>
                </a:solidFill>
              </a:rPr>
              <a:t>MÉT KHỐI.</a:t>
            </a:r>
          </a:p>
          <a:p>
            <a:pPr eaLnBrk="1" hangingPunct="1"/>
            <a:r>
              <a:rPr lang="en-US" sz="4200" smtClean="0">
                <a:solidFill>
                  <a:schemeClr val="tx2"/>
                </a:solidFill>
              </a:rPr>
              <a:t>HĐ1: Hình thành bi</a:t>
            </a:r>
            <a:r>
              <a:rPr lang="en-US" smtClean="0">
                <a:solidFill>
                  <a:schemeClr val="tx2"/>
                </a:solidFill>
              </a:rPr>
              <a:t>ể</a:t>
            </a:r>
            <a:r>
              <a:rPr lang="en-US" sz="4200" smtClean="0">
                <a:solidFill>
                  <a:schemeClr val="tx2"/>
                </a:solidFill>
              </a:rPr>
              <a:t>u tượng m</a:t>
            </a:r>
            <a:r>
              <a:rPr lang="en-US" sz="4200" baseline="30000" smtClean="0">
                <a:solidFill>
                  <a:schemeClr val="tx2"/>
                </a:solidFill>
              </a:rPr>
              <a:t>3</a:t>
            </a:r>
            <a:r>
              <a:rPr lang="en-US" sz="4200" smtClean="0">
                <a:solidFill>
                  <a:schemeClr val="tx2"/>
                </a:solidFill>
              </a:rPr>
              <a:t> và mối quan hệ giữa các đơn vị đo thể tích đã học.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161925"/>
            <a:ext cx="8642350" cy="731838"/>
          </a:xfrm>
        </p:spPr>
        <p:txBody>
          <a:bodyPr/>
          <a:lstStyle/>
          <a:p>
            <a:pPr algn="l" eaLnBrk="1" hangingPunct="1"/>
            <a:r>
              <a:rPr lang="en-US" sz="3800" smtClean="0">
                <a:solidFill>
                  <a:srgbClr val="CC9900"/>
                </a:solidFill>
              </a:rPr>
              <a:t>a) </a:t>
            </a:r>
            <a:r>
              <a:rPr lang="en-US" sz="3800" u="sng" smtClean="0">
                <a:solidFill>
                  <a:srgbClr val="CC9900"/>
                </a:solidFill>
              </a:rPr>
              <a:t>Mét khối: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74725"/>
            <a:ext cx="9601200" cy="642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rgbClr val="000000"/>
                </a:solidFill>
              </a:rPr>
              <a:t>H:Xen - ti - mét khối  là gì?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chemeClr val="tx2"/>
                </a:solidFill>
              </a:rPr>
              <a:t>Xen - ti – mét khối   là thể tích của hình lập phương có cạnh dài 1 xen - ti - mét.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rgbClr val="000000"/>
                </a:solidFill>
              </a:rPr>
              <a:t>H: Đề - xi - mét khối  là gì?</a:t>
            </a:r>
          </a:p>
          <a:p>
            <a:pPr eaLnBrk="1" hangingPunct="1">
              <a:lnSpc>
                <a:spcPct val="90000"/>
              </a:lnSpc>
            </a:pPr>
            <a:endParaRPr lang="en-US" sz="11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chemeClr val="tx2"/>
                </a:solidFill>
              </a:rPr>
              <a:t>Đề - xi - mét khối là thể tích của hình lập phương có cạnh dài 1đề - xi – mét</a:t>
            </a:r>
          </a:p>
          <a:p>
            <a:pPr eaLnBrk="1" hangingPunct="1">
              <a:lnSpc>
                <a:spcPct val="90000"/>
              </a:lnSpc>
            </a:pPr>
            <a:endParaRPr lang="en-US" sz="11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rgbClr val="000000"/>
                </a:solidFill>
              </a:rPr>
              <a:t>H: Vậy tương tự như thế mét khối là gì?</a:t>
            </a:r>
          </a:p>
          <a:p>
            <a:pPr eaLnBrk="1" hangingPunct="1">
              <a:lnSpc>
                <a:spcPct val="90000"/>
              </a:lnSpc>
            </a:pPr>
            <a:endParaRPr lang="en-US" sz="13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chemeClr val="tx2"/>
                </a:solidFill>
              </a:rPr>
              <a:t>Mét khối là thể tích của hình lập phương có cạnh dài 1 m.</a:t>
            </a:r>
          </a:p>
          <a:p>
            <a:pPr eaLnBrk="1" hangingPunct="1">
              <a:lnSpc>
                <a:spcPct val="90000"/>
              </a:lnSpc>
            </a:pPr>
            <a:endParaRPr lang="en-US" sz="13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rgbClr val="000000"/>
                </a:solidFill>
              </a:rPr>
              <a:t>H: Mét khối viết tắt như thế nào?</a:t>
            </a:r>
          </a:p>
          <a:p>
            <a:pPr eaLnBrk="1" hangingPunct="1">
              <a:lnSpc>
                <a:spcPct val="90000"/>
              </a:lnSpc>
            </a:pPr>
            <a:endParaRPr lang="en-US" sz="13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smtClean="0">
                <a:solidFill>
                  <a:schemeClr val="tx2"/>
                </a:solidFill>
              </a:rPr>
              <a:t>Mét khối viết tắt là m</a:t>
            </a:r>
            <a:r>
              <a:rPr lang="en-US" sz="3000" baseline="30000" smtClean="0">
                <a:solidFill>
                  <a:schemeClr val="tx2"/>
                </a:solidFill>
              </a:rPr>
              <a:t>3</a:t>
            </a:r>
          </a:p>
          <a:p>
            <a:pPr eaLnBrk="1" hangingPunct="1">
              <a:lnSpc>
                <a:spcPct val="90000"/>
              </a:lnSpc>
            </a:pPr>
            <a:endParaRPr lang="en-US" sz="30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812800"/>
            <a:ext cx="8642350" cy="1219200"/>
          </a:xfrm>
        </p:spPr>
        <p:txBody>
          <a:bodyPr/>
          <a:lstStyle/>
          <a:p>
            <a:pPr eaLnBrk="1" hangingPunct="1"/>
            <a:r>
              <a:rPr lang="en-US" sz="4200" b="1" smtClean="0">
                <a:solidFill>
                  <a:srgbClr val="000000"/>
                </a:solidFill>
              </a:rPr>
              <a:t>H: Hình lập phương cạnh dài 1m gồm bao nhiêu hình lập phương cạnh dài 1dm?</a:t>
            </a:r>
            <a:br>
              <a:rPr lang="en-US" sz="4200" b="1" smtClean="0">
                <a:solidFill>
                  <a:srgbClr val="000000"/>
                </a:solidFill>
              </a:rPr>
            </a:br>
            <a:endParaRPr lang="en-US" sz="4200" b="1" smtClean="0">
              <a:solidFill>
                <a:srgbClr val="000000"/>
              </a:solidFill>
            </a:endParaRPr>
          </a:p>
        </p:txBody>
      </p:sp>
      <p:sp>
        <p:nvSpPr>
          <p:cNvPr id="9219" name="Line 4"/>
          <p:cNvSpPr>
            <a:spLocks noChangeShapeType="1"/>
          </p:cNvSpPr>
          <p:nvPr/>
        </p:nvSpPr>
        <p:spPr bwMode="auto">
          <a:xfrm>
            <a:off x="3360738" y="4470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3040063" y="3657600"/>
            <a:ext cx="2081212" cy="1951038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algn="ctr" defTabSz="966788"/>
            <a:endParaRPr lang="en-US">
              <a:solidFill>
                <a:srgbClr val="CCFFFF"/>
              </a:solidFill>
            </a:endParaRP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521075" y="3657600"/>
            <a:ext cx="0" cy="14636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3600450" y="5121275"/>
            <a:ext cx="15208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 flipH="1">
            <a:off x="3040063" y="5121275"/>
            <a:ext cx="481012" cy="487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5073650" y="5081588"/>
            <a:ext cx="6588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>
            <a:spAutoFit/>
          </a:bodyPr>
          <a:lstStyle/>
          <a:p>
            <a:pPr defTabSz="966788"/>
            <a:r>
              <a:rPr lang="en-US" sz="2500" b="1"/>
              <a:t>1m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3440113" y="5689600"/>
            <a:ext cx="6413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>
            <a:spAutoFit/>
          </a:bodyPr>
          <a:lstStyle/>
          <a:p>
            <a:pPr defTabSz="966788"/>
            <a:r>
              <a:rPr lang="en-US" sz="2500"/>
              <a:t>1m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animBg="1"/>
      <p:bldP spid="62470" grpId="0" animBg="1"/>
      <p:bldP spid="62471" grpId="0" animBg="1"/>
      <p:bldP spid="62472" grpId="0" animBg="1"/>
      <p:bldP spid="62473" grpId="0"/>
      <p:bldP spid="624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60388" y="812800"/>
            <a:ext cx="9040812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/>
            <a:r>
              <a:rPr lang="en-US" sz="3400">
                <a:solidFill>
                  <a:srgbClr val="FF0000"/>
                </a:solidFill>
              </a:rPr>
              <a:t>	</a:t>
            </a:r>
            <a:r>
              <a:rPr lang="en-US" sz="3400">
                <a:solidFill>
                  <a:srgbClr val="66FF33"/>
                </a:solidFill>
              </a:rPr>
              <a:t>Hình lập phương cạnh 1m gồm 1000 hình lập phương cạnh 1dm.</a:t>
            </a:r>
          </a:p>
          <a:p>
            <a:pPr defTabSz="966788"/>
            <a:endParaRPr lang="en-US" sz="3400">
              <a:solidFill>
                <a:srgbClr val="66FF33"/>
              </a:solidFill>
            </a:endParaRPr>
          </a:p>
          <a:p>
            <a:pPr defTabSz="966788"/>
            <a:r>
              <a:rPr lang="en-US" sz="3400">
                <a:solidFill>
                  <a:srgbClr val="000000"/>
                </a:solidFill>
              </a:rPr>
              <a:t>	H: Vậy 1m</a:t>
            </a:r>
            <a:r>
              <a:rPr lang="en-US" sz="3400" baseline="30000">
                <a:solidFill>
                  <a:srgbClr val="000000"/>
                </a:solidFill>
              </a:rPr>
              <a:t>3</a:t>
            </a:r>
            <a:r>
              <a:rPr lang="en-US" sz="3400">
                <a:solidFill>
                  <a:srgbClr val="000000"/>
                </a:solidFill>
              </a:rPr>
              <a:t> bằng bao nhiêu dm</a:t>
            </a:r>
            <a:r>
              <a:rPr lang="en-US" sz="3400" baseline="30000">
                <a:solidFill>
                  <a:srgbClr val="000000"/>
                </a:solidFill>
              </a:rPr>
              <a:t>3</a:t>
            </a:r>
            <a:r>
              <a:rPr lang="en-US" sz="3400">
                <a:solidFill>
                  <a:srgbClr val="000000"/>
                </a:solidFill>
              </a:rPr>
              <a:t>?</a:t>
            </a:r>
          </a:p>
          <a:p>
            <a:pPr defTabSz="966788"/>
            <a:endParaRPr lang="en-US" sz="3400">
              <a:solidFill>
                <a:srgbClr val="000000"/>
              </a:solidFill>
            </a:endParaRPr>
          </a:p>
          <a:p>
            <a:pPr defTabSz="966788"/>
            <a:r>
              <a:rPr lang="en-US" sz="3400"/>
              <a:t>		</a:t>
            </a:r>
            <a:r>
              <a:rPr lang="en-US" sz="3400">
                <a:solidFill>
                  <a:schemeClr val="folHlink"/>
                </a:solidFill>
              </a:rPr>
              <a:t>1m</a:t>
            </a:r>
            <a:r>
              <a:rPr lang="en-US" sz="3400" baseline="30000">
                <a:solidFill>
                  <a:schemeClr val="folHlink"/>
                </a:solidFill>
              </a:rPr>
              <a:t>3</a:t>
            </a:r>
            <a:r>
              <a:rPr lang="en-US" sz="3400">
                <a:solidFill>
                  <a:schemeClr val="folHlink"/>
                </a:solidFill>
              </a:rPr>
              <a:t> = 1000dm</a:t>
            </a:r>
            <a:r>
              <a:rPr lang="en-US" sz="3400" baseline="30000">
                <a:solidFill>
                  <a:schemeClr val="folHlink"/>
                </a:solidFill>
              </a:rPr>
              <a:t>3</a:t>
            </a:r>
          </a:p>
          <a:p>
            <a:pPr defTabSz="966788"/>
            <a:endParaRPr lang="en-US" sz="3400">
              <a:solidFill>
                <a:schemeClr val="folHlink"/>
              </a:solidFill>
            </a:endParaRPr>
          </a:p>
          <a:p>
            <a:pPr defTabSz="966788"/>
            <a:r>
              <a:rPr lang="en-US" sz="3400"/>
              <a:t>	</a:t>
            </a:r>
            <a:r>
              <a:rPr lang="en-US" sz="3400">
                <a:solidFill>
                  <a:srgbClr val="000000"/>
                </a:solidFill>
              </a:rPr>
              <a:t>H: Vậy 1m</a:t>
            </a:r>
            <a:r>
              <a:rPr lang="en-US" sz="3400" baseline="30000">
                <a:solidFill>
                  <a:srgbClr val="000000"/>
                </a:solidFill>
              </a:rPr>
              <a:t>3</a:t>
            </a:r>
            <a:r>
              <a:rPr lang="en-US" sz="3400">
                <a:solidFill>
                  <a:srgbClr val="000000"/>
                </a:solidFill>
              </a:rPr>
              <a:t> bằng bao nhiêu cm</a:t>
            </a:r>
            <a:r>
              <a:rPr lang="en-US" sz="3400" baseline="30000">
                <a:solidFill>
                  <a:srgbClr val="000000"/>
                </a:solidFill>
              </a:rPr>
              <a:t>3</a:t>
            </a:r>
            <a:r>
              <a:rPr lang="en-US" sz="3400">
                <a:solidFill>
                  <a:srgbClr val="000000"/>
                </a:solidFill>
              </a:rPr>
              <a:t>?</a:t>
            </a:r>
          </a:p>
          <a:p>
            <a:pPr defTabSz="966788"/>
            <a:endParaRPr lang="en-US" sz="3800" b="1">
              <a:solidFill>
                <a:srgbClr val="000000"/>
              </a:solidFill>
            </a:endParaRPr>
          </a:p>
          <a:p>
            <a:pPr defTabSz="966788"/>
            <a:r>
              <a:rPr lang="en-US" sz="3400"/>
              <a:t>		</a:t>
            </a:r>
            <a:r>
              <a:rPr lang="en-US" sz="3400">
                <a:solidFill>
                  <a:schemeClr val="folHlink"/>
                </a:solidFill>
              </a:rPr>
              <a:t>1m</a:t>
            </a:r>
            <a:r>
              <a:rPr lang="en-US" sz="3400" baseline="30000">
                <a:solidFill>
                  <a:schemeClr val="folHlink"/>
                </a:solidFill>
              </a:rPr>
              <a:t>3 </a:t>
            </a:r>
            <a:r>
              <a:rPr lang="en-US" sz="3400">
                <a:solidFill>
                  <a:schemeClr val="folHlink"/>
                </a:solidFill>
              </a:rPr>
              <a:t>= 1000dm</a:t>
            </a:r>
            <a:r>
              <a:rPr lang="en-US" sz="3400" baseline="30000">
                <a:solidFill>
                  <a:schemeClr val="folHlink"/>
                </a:solidFill>
              </a:rPr>
              <a:t>3</a:t>
            </a:r>
            <a:r>
              <a:rPr lang="en-US" sz="3400">
                <a:solidFill>
                  <a:schemeClr val="folHlink"/>
                </a:solidFill>
              </a:rPr>
              <a:t> = 1000 000 cm</a:t>
            </a:r>
            <a:r>
              <a:rPr lang="en-US" sz="3400" baseline="30000">
                <a:solidFill>
                  <a:schemeClr val="folHlink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smtClean="0"/>
              <a:t>b) Nhận xét: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425" y="1371600"/>
            <a:ext cx="9274175" cy="25606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b="1" smtClean="0">
                <a:solidFill>
                  <a:srgbClr val="000000"/>
                </a:solidFill>
              </a:rPr>
              <a:t>* </a:t>
            </a:r>
            <a:r>
              <a:rPr lang="en-US" sz="2800" b="1" smtClean="0"/>
              <a:t>  </a:t>
            </a:r>
            <a:r>
              <a:rPr lang="en-US" sz="2800" b="1" smtClean="0">
                <a:solidFill>
                  <a:srgbClr val="000000"/>
                </a:solidFill>
              </a:rPr>
              <a:t>H: Chúng ta đã học những đơn vị đo thể tích nào? Nêu thứ tự từ lớn đến bé.</a:t>
            </a:r>
          </a:p>
          <a:p>
            <a:pPr eaLnBrk="1" hangingPunct="1">
              <a:buFontTx/>
              <a:buNone/>
              <a:defRPr/>
            </a:pPr>
            <a:r>
              <a:rPr lang="en-US" sz="2800" b="1" smtClean="0">
                <a:solidFill>
                  <a:srgbClr val="FFFF00"/>
                </a:solidFill>
              </a:rPr>
              <a:t>*  </a:t>
            </a:r>
            <a:r>
              <a:rPr lang="en-US" sz="2800" b="1" smtClean="0"/>
              <a:t> </a:t>
            </a:r>
            <a:r>
              <a:rPr lang="en-US" sz="2800" b="1" smtClean="0">
                <a:solidFill>
                  <a:schemeClr val="tx2"/>
                </a:solidFill>
              </a:rPr>
              <a:t>Những đơn vị đo thể tích đã học:    m</a:t>
            </a:r>
            <a:r>
              <a:rPr lang="en-US" sz="2800" b="1" baseline="30000" smtClean="0">
                <a:solidFill>
                  <a:schemeClr val="tx2"/>
                </a:solidFill>
              </a:rPr>
              <a:t>3</a:t>
            </a:r>
            <a:r>
              <a:rPr lang="en-US" sz="2800" b="1" smtClean="0">
                <a:solidFill>
                  <a:schemeClr val="tx2"/>
                </a:solidFill>
              </a:rPr>
              <a:t>; dm</a:t>
            </a:r>
            <a:r>
              <a:rPr lang="en-US" sz="2800" b="1" baseline="30000" smtClean="0">
                <a:solidFill>
                  <a:schemeClr val="tx2"/>
                </a:solidFill>
              </a:rPr>
              <a:t>3</a:t>
            </a:r>
            <a:r>
              <a:rPr lang="en-US" sz="2800" b="1" smtClean="0">
                <a:solidFill>
                  <a:schemeClr val="tx2"/>
                </a:solidFill>
              </a:rPr>
              <a:t>; cm</a:t>
            </a:r>
            <a:r>
              <a:rPr lang="en-US" sz="2800" b="1" baseline="30000" smtClean="0">
                <a:solidFill>
                  <a:schemeClr val="tx2"/>
                </a:solidFill>
              </a:rPr>
              <a:t>3</a:t>
            </a:r>
            <a:r>
              <a:rPr lang="en-US" sz="2800" b="1" smtClean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Tx/>
              <a:buNone/>
              <a:defRPr/>
            </a:pPr>
            <a:r>
              <a:rPr lang="en-US" sz="2800" b="1" smtClean="0">
                <a:solidFill>
                  <a:srgbClr val="FFFF00"/>
                </a:solidFill>
              </a:rPr>
              <a:t>* </a:t>
            </a:r>
            <a:r>
              <a:rPr lang="en-US" sz="2800" b="1" smtClean="0"/>
              <a:t>  </a:t>
            </a:r>
            <a:r>
              <a:rPr lang="en-US" sz="2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Yêu cầu HS</a:t>
            </a:r>
            <a:r>
              <a:rPr lang="en-US" sz="2800" b="1" smtClean="0">
                <a:solidFill>
                  <a:srgbClr val="000000"/>
                </a:solidFill>
              </a:rPr>
              <a:t> viết số thích hợp vào chỗ chấm sau:</a:t>
            </a:r>
          </a:p>
        </p:txBody>
      </p:sp>
      <p:sp>
        <p:nvSpPr>
          <p:cNvPr id="11268" name="Text Box 57"/>
          <p:cNvSpPr txBox="1">
            <a:spLocks noChangeArrowheads="1"/>
          </p:cNvSpPr>
          <p:nvPr/>
        </p:nvSpPr>
        <p:spPr bwMode="auto">
          <a:xfrm>
            <a:off x="685800" y="4724400"/>
            <a:ext cx="868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9545" name="Group 89"/>
          <p:cNvGraphicFramePr>
            <a:graphicFrameLocks noGrp="1"/>
          </p:cNvGraphicFramePr>
          <p:nvPr>
            <p:ph sz="half" idx="2"/>
          </p:nvPr>
        </p:nvGraphicFramePr>
        <p:xfrm>
          <a:off x="152400" y="3733800"/>
          <a:ext cx="9296400" cy="2819400"/>
        </p:xfrm>
        <a:graphic>
          <a:graphicData uri="http://schemas.openxmlformats.org/drawingml/2006/table">
            <a:tbl>
              <a:tblPr/>
              <a:tblGrid>
                <a:gridCol w="2994025"/>
                <a:gridCol w="3235325"/>
                <a:gridCol w="3067050"/>
              </a:tblGrid>
              <a:tr h="877888"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1941512"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= ……. dm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1dm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= ……cm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1dm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= ….......m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67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1cm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= ….....dm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19547" name="Text Box 91"/>
          <p:cNvSpPr txBox="1">
            <a:spLocks noChangeArrowheads="1"/>
          </p:cNvSpPr>
          <p:nvPr/>
        </p:nvSpPr>
        <p:spPr bwMode="auto">
          <a:xfrm>
            <a:off x="1295400" y="4619625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19548" name="Text Box 92"/>
          <p:cNvSpPr txBox="1">
            <a:spLocks noChangeArrowheads="1"/>
          </p:cNvSpPr>
          <p:nvPr/>
        </p:nvSpPr>
        <p:spPr bwMode="auto">
          <a:xfrm>
            <a:off x="4419600" y="46355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19549" name="Text Box 93"/>
          <p:cNvSpPr txBox="1">
            <a:spLocks noChangeArrowheads="1"/>
          </p:cNvSpPr>
          <p:nvPr/>
        </p:nvSpPr>
        <p:spPr bwMode="auto">
          <a:xfrm>
            <a:off x="7743825" y="461645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0,001</a:t>
            </a:r>
          </a:p>
        </p:txBody>
      </p:sp>
      <p:sp>
        <p:nvSpPr>
          <p:cNvPr id="19550" name="Text Box 94"/>
          <p:cNvSpPr txBox="1">
            <a:spLocks noChangeArrowheads="1"/>
          </p:cNvSpPr>
          <p:nvPr/>
        </p:nvSpPr>
        <p:spPr bwMode="auto">
          <a:xfrm>
            <a:off x="4651375" y="5165725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0,001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9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19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9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9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19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95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9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9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195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9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9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9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547" grpId="0"/>
      <p:bldP spid="19548" grpId="0"/>
      <p:bldP spid="19549" grpId="0"/>
      <p:bldP spid="195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800" smtClean="0">
                <a:solidFill>
                  <a:srgbClr val="000000"/>
                </a:solidFill>
              </a:rPr>
              <a:t>H: Hai đơn vị đo thể tích đứng liền nhau hơn kém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 sz="3800" smtClean="0">
                <a:solidFill>
                  <a:srgbClr val="000000"/>
                </a:solidFill>
              </a:rPr>
              <a:t>nhau bao nhiêu lần?</a:t>
            </a:r>
          </a:p>
          <a:p>
            <a:pPr eaLnBrk="1" hangingPunct="1"/>
            <a:r>
              <a:rPr lang="en-US" sz="3800" smtClean="0">
                <a:solidFill>
                  <a:schemeClr val="tx2"/>
                </a:solidFill>
              </a:rPr>
              <a:t>Hai đơn vị đo thể tích đứng liền</a:t>
            </a:r>
            <a:r>
              <a:rPr lang="en-US" smtClean="0">
                <a:solidFill>
                  <a:schemeClr val="tx2"/>
                </a:solidFill>
              </a:rPr>
              <a:t> </a:t>
            </a:r>
            <a:r>
              <a:rPr lang="en-US" sz="3800" smtClean="0">
                <a:solidFill>
                  <a:schemeClr val="tx2"/>
                </a:solidFill>
              </a:rPr>
              <a:t>nhau hơn kém nhau 1 000 lần.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479425" y="244475"/>
            <a:ext cx="9121775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/>
            <a:r>
              <a:rPr lang="en-US" sz="3000">
                <a:solidFill>
                  <a:schemeClr val="tx2"/>
                </a:solidFill>
              </a:rPr>
              <a:t>1a) Đọc các số:</a:t>
            </a:r>
          </a:p>
          <a:p>
            <a:pPr defTabSz="966788"/>
            <a:r>
              <a:rPr lang="en-US" sz="2500" b="1">
                <a:solidFill>
                  <a:srgbClr val="000000"/>
                </a:solidFill>
              </a:rPr>
              <a:t>15m</a:t>
            </a:r>
            <a:r>
              <a:rPr lang="en-US" sz="2500" b="1" baseline="30000">
                <a:solidFill>
                  <a:srgbClr val="000000"/>
                </a:solidFill>
              </a:rPr>
              <a:t>3</a:t>
            </a:r>
            <a:r>
              <a:rPr lang="en-US" sz="2500" b="1">
                <a:solidFill>
                  <a:srgbClr val="000000"/>
                </a:solidFill>
              </a:rPr>
              <a:t>        : </a:t>
            </a:r>
            <a:r>
              <a:rPr lang="en-US" sz="2500" b="1">
                <a:solidFill>
                  <a:schemeClr val="tx2"/>
                </a:solidFill>
              </a:rPr>
              <a:t> </a:t>
            </a:r>
          </a:p>
          <a:p>
            <a:pPr defTabSz="966788"/>
            <a:r>
              <a:rPr lang="en-US" sz="2500" b="1">
                <a:solidFill>
                  <a:srgbClr val="000000"/>
                </a:solidFill>
              </a:rPr>
              <a:t>205m</a:t>
            </a:r>
            <a:r>
              <a:rPr lang="en-US" sz="2500" b="1" baseline="30000">
                <a:solidFill>
                  <a:srgbClr val="000000"/>
                </a:solidFill>
              </a:rPr>
              <a:t>3</a:t>
            </a:r>
            <a:r>
              <a:rPr lang="en-US" sz="2500" b="1">
                <a:solidFill>
                  <a:srgbClr val="000000"/>
                </a:solidFill>
              </a:rPr>
              <a:t>      :</a:t>
            </a:r>
            <a:endParaRPr lang="en-US" sz="2500" b="1">
              <a:solidFill>
                <a:schemeClr val="tx2"/>
              </a:solidFill>
            </a:endParaRPr>
          </a:p>
          <a:p>
            <a:pPr defTabSz="966788"/>
            <a:endParaRPr lang="en-US" sz="2500" b="1">
              <a:solidFill>
                <a:schemeClr val="tx2"/>
              </a:solidFill>
            </a:endParaRPr>
          </a:p>
          <a:p>
            <a:pPr defTabSz="966788"/>
            <a:r>
              <a:rPr lang="en-US" sz="3000" b="1">
                <a:solidFill>
                  <a:srgbClr val="000000"/>
                </a:solidFill>
              </a:rPr>
              <a:t>              :</a:t>
            </a:r>
            <a:endParaRPr lang="en-US" sz="800" b="1">
              <a:solidFill>
                <a:schemeClr val="tx2"/>
              </a:solidFill>
            </a:endParaRPr>
          </a:p>
          <a:p>
            <a:pPr defTabSz="966788"/>
            <a:endParaRPr lang="en-US" sz="3000" b="1">
              <a:solidFill>
                <a:schemeClr val="tx2"/>
              </a:solidFill>
            </a:endParaRPr>
          </a:p>
          <a:p>
            <a:pPr defTabSz="966788"/>
            <a:r>
              <a:rPr lang="en-US" sz="2500" b="1">
                <a:solidFill>
                  <a:srgbClr val="000000"/>
                </a:solidFill>
              </a:rPr>
              <a:t>0,911m</a:t>
            </a:r>
            <a:r>
              <a:rPr lang="en-US" sz="2500" b="1" baseline="30000">
                <a:solidFill>
                  <a:srgbClr val="000000"/>
                </a:solidFill>
              </a:rPr>
              <a:t>3</a:t>
            </a:r>
            <a:r>
              <a:rPr lang="en-US" sz="2500" b="1">
                <a:solidFill>
                  <a:srgbClr val="000000"/>
                </a:solidFill>
              </a:rPr>
              <a:t>   :</a:t>
            </a:r>
            <a:endParaRPr lang="en-US" sz="2500" b="1">
              <a:solidFill>
                <a:schemeClr val="tx2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20675" y="3200400"/>
            <a:ext cx="8720138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>
            <a:spAutoFit/>
          </a:bodyPr>
          <a:lstStyle/>
          <a:p>
            <a:pPr defTabSz="966788"/>
            <a:r>
              <a:rPr lang="en-US" sz="3000">
                <a:solidFill>
                  <a:schemeClr val="tx2"/>
                </a:solidFill>
              </a:rPr>
              <a:t>b) Viết các số:</a:t>
            </a:r>
          </a:p>
          <a:p>
            <a:pPr defTabSz="966788"/>
            <a:r>
              <a:rPr lang="en-US" sz="3000">
                <a:solidFill>
                  <a:srgbClr val="000000"/>
                </a:solidFill>
              </a:rPr>
              <a:t>  Bảy nghìn hai trăm mét khối :</a:t>
            </a:r>
            <a:endParaRPr lang="en-US" sz="800" baseline="30000">
              <a:solidFill>
                <a:schemeClr val="tx2"/>
              </a:solidFill>
            </a:endParaRPr>
          </a:p>
          <a:p>
            <a:pPr defTabSz="966788"/>
            <a:endParaRPr lang="en-US" sz="3000">
              <a:solidFill>
                <a:srgbClr val="000000"/>
              </a:solidFill>
            </a:endParaRPr>
          </a:p>
          <a:p>
            <a:pPr defTabSz="966788"/>
            <a:r>
              <a:rPr lang="en-US" sz="3000"/>
              <a:t>  </a:t>
            </a:r>
            <a:r>
              <a:rPr lang="en-US" sz="3000">
                <a:solidFill>
                  <a:srgbClr val="000000"/>
                </a:solidFill>
              </a:rPr>
              <a:t>Một phần trăm mét khối</a:t>
            </a:r>
            <a:r>
              <a:rPr lang="en-US" sz="3000"/>
              <a:t>        </a:t>
            </a:r>
            <a:r>
              <a:rPr lang="en-US" sz="3000">
                <a:solidFill>
                  <a:srgbClr val="000000"/>
                </a:solidFill>
              </a:rPr>
              <a:t>:</a:t>
            </a:r>
            <a:r>
              <a:rPr lang="en-US" sz="3000"/>
              <a:t>  </a:t>
            </a:r>
            <a:endParaRPr lang="en-US" sz="800"/>
          </a:p>
          <a:p>
            <a:pPr defTabSz="966788"/>
            <a:r>
              <a:rPr lang="en-US" sz="3000"/>
              <a:t>  </a:t>
            </a:r>
            <a:endParaRPr lang="en-US" sz="3000">
              <a:solidFill>
                <a:srgbClr val="000000"/>
              </a:solidFill>
            </a:endParaRPr>
          </a:p>
          <a:p>
            <a:pPr defTabSz="966788"/>
            <a:r>
              <a:rPr lang="en-US" sz="3000"/>
              <a:t>  </a:t>
            </a:r>
            <a:r>
              <a:rPr lang="en-US" sz="3000">
                <a:solidFill>
                  <a:srgbClr val="000000"/>
                </a:solidFill>
              </a:rPr>
              <a:t>Bốn trăm mét khối                 : </a:t>
            </a:r>
          </a:p>
          <a:p>
            <a:pPr defTabSz="966788"/>
            <a:r>
              <a:rPr lang="en-US" sz="3000">
                <a:solidFill>
                  <a:srgbClr val="000000"/>
                </a:solidFill>
              </a:rPr>
              <a:t>Không phẩy không</a:t>
            </a:r>
            <a:r>
              <a:rPr lang="en-US" sz="3000"/>
              <a:t> </a:t>
            </a:r>
            <a:r>
              <a:rPr lang="en-US" sz="3000">
                <a:solidFill>
                  <a:srgbClr val="000000"/>
                </a:solidFill>
              </a:rPr>
              <a:t>năm mét khối</a:t>
            </a:r>
            <a:r>
              <a:rPr lang="en-US" sz="3000"/>
              <a:t> </a:t>
            </a:r>
            <a:r>
              <a:rPr lang="en-US" sz="3000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533400" y="1625600"/>
          <a:ext cx="1306513" cy="974725"/>
        </p:xfrm>
        <a:graphic>
          <a:graphicData uri="http://schemas.openxmlformats.org/presentationml/2006/ole">
            <p:oleObj spid="_x0000_s2050" name="Equation" r:id="rId3" imgW="482391" imgH="393529" progId="Equation.3">
              <p:embed/>
            </p:oleObj>
          </a:graphicData>
        </a:graphic>
      </p:graphicFrame>
      <p:graphicFrame>
        <p:nvGraphicFramePr>
          <p:cNvPr id="61449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5943600" y="4419600"/>
          <a:ext cx="1093788" cy="939800"/>
        </p:xfrm>
        <a:graphic>
          <a:graphicData uri="http://schemas.openxmlformats.org/presentationml/2006/ole">
            <p:oleObj spid="_x0000_s2051" name="Equation" r:id="rId4" imgW="482391" imgH="393529" progId="Equation.DSMT4">
              <p:embed/>
            </p:oleObj>
          </a:graphicData>
        </a:graphic>
      </p:graphicFrame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146300" y="6858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Mười lăm mét khối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2133600" y="1076325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Hai trăm linh năm mét khối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2133600" y="18288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Hai mươi lăm phần trăm mét khối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5943600" y="5562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400 m</a:t>
            </a:r>
            <a:r>
              <a:rPr lang="en-US" sz="2400" b="1" baseline="30000">
                <a:solidFill>
                  <a:srgbClr val="FF3300"/>
                </a:solidFill>
              </a:rPr>
              <a:t>3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5994400" y="3657600"/>
            <a:ext cx="147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/>
            <a:r>
              <a:rPr lang="en-US" sz="2400" b="1">
                <a:solidFill>
                  <a:srgbClr val="FF3300"/>
                </a:solidFill>
              </a:rPr>
              <a:t>7 200 m</a:t>
            </a:r>
            <a:r>
              <a:rPr lang="en-US" sz="2400" b="1" baseline="30000">
                <a:solidFill>
                  <a:srgbClr val="FF3300"/>
                </a:solidFill>
              </a:rPr>
              <a:t>3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6324600" y="598805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0,05m</a:t>
            </a:r>
            <a:r>
              <a:rPr lang="en-US" sz="2400" b="1" baseline="30000">
                <a:solidFill>
                  <a:srgbClr val="FF3300"/>
                </a:solidFill>
              </a:rPr>
              <a:t>3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2133600" y="2740025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66788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Không phẩy chín trăm mười một mét khối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1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1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1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6" grpId="0"/>
      <p:bldP spid="61457" grpId="0"/>
      <p:bldP spid="61458" grpId="0"/>
      <p:bldP spid="61459" grpId="0"/>
      <p:bldP spid="61462" grpId="0"/>
      <p:bldP spid="6146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620</Words>
  <Application>Microsoft Office PowerPoint</Application>
  <PresentationFormat>Custom</PresentationFormat>
  <Paragraphs>119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Default Design</vt:lpstr>
      <vt:lpstr>Microsoft Equation 3.0</vt:lpstr>
      <vt:lpstr>MathType 6.0 Equation</vt:lpstr>
      <vt:lpstr>Slide 1</vt:lpstr>
      <vt:lpstr>Slide 2</vt:lpstr>
      <vt:lpstr>Slide 3</vt:lpstr>
      <vt:lpstr>a) Mét khối:</vt:lpstr>
      <vt:lpstr>H: Hình lập phương cạnh dài 1m gồm bao nhiêu hình lập phương cạnh dài 1dm? </vt:lpstr>
      <vt:lpstr>Slide 6</vt:lpstr>
      <vt:lpstr>b) Nhận xét:</vt:lpstr>
      <vt:lpstr>Slide 8</vt:lpstr>
      <vt:lpstr>Slide 9</vt:lpstr>
      <vt:lpstr>HĐ3: Rèn kĩ năng đọc viết các số đo thể tích và chuyển đổi đơn vị đo.</vt:lpstr>
      <vt:lpstr>Bài 2 (Thảo luận nhóm 4)</vt:lpstr>
      <vt:lpstr>Bài3: Một hình hộp chữ nhật bằng bìa có a = 5dm; b = 3dm; c = 2dm. Hỏi có thể xếp được bao nhiêu hình lập phương 1dm3 để đầy cái hộp đó? 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tc</dc:creator>
  <cp:lastModifiedBy>CSTeam</cp:lastModifiedBy>
  <cp:revision>97</cp:revision>
  <dcterms:created xsi:type="dcterms:W3CDTF">2009-02-06T08:32:02Z</dcterms:created>
  <dcterms:modified xsi:type="dcterms:W3CDTF">2016-06-30T03:35:54Z</dcterms:modified>
</cp:coreProperties>
</file>